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Economica"/>
      <p:regular r:id="rId31"/>
      <p:bold r:id="rId32"/>
      <p:italic r:id="rId33"/>
      <p:boldItalic r:id="rId34"/>
    </p:embeddedFont>
    <p:embeddedFont>
      <p:font typeface="Quicksand"/>
      <p:regular r:id="rId35"/>
      <p:bold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conomica-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Economica-italic.fntdata"/><Relationship Id="rId10" Type="http://schemas.openxmlformats.org/officeDocument/2006/relationships/slide" Target="slides/slide5.xml"/><Relationship Id="rId32" Type="http://schemas.openxmlformats.org/officeDocument/2006/relationships/font" Target="fonts/Economica-bold.fntdata"/><Relationship Id="rId13" Type="http://schemas.openxmlformats.org/officeDocument/2006/relationships/slide" Target="slides/slide8.xml"/><Relationship Id="rId35" Type="http://schemas.openxmlformats.org/officeDocument/2006/relationships/font" Target="fonts/Quicksand-regular.fntdata"/><Relationship Id="rId12" Type="http://schemas.openxmlformats.org/officeDocument/2006/relationships/slide" Target="slides/slide7.xml"/><Relationship Id="rId34" Type="http://schemas.openxmlformats.org/officeDocument/2006/relationships/font" Target="fonts/Economica-boldItalic.fntdata"/><Relationship Id="rId15" Type="http://schemas.openxmlformats.org/officeDocument/2006/relationships/slide" Target="slides/slide10.xml"/><Relationship Id="rId37" Type="http://schemas.openxmlformats.org/officeDocument/2006/relationships/font" Target="fonts/OpenSans-regular.fntdata"/><Relationship Id="rId14" Type="http://schemas.openxmlformats.org/officeDocument/2006/relationships/slide" Target="slides/slide9.xml"/><Relationship Id="rId36" Type="http://schemas.openxmlformats.org/officeDocument/2006/relationships/font" Target="fonts/Quicksand-bold.fntdata"/><Relationship Id="rId17" Type="http://schemas.openxmlformats.org/officeDocument/2006/relationships/slide" Target="slides/slide12.xml"/><Relationship Id="rId39" Type="http://schemas.openxmlformats.org/officeDocument/2006/relationships/font" Target="fonts/OpenSans-italic.fntdata"/><Relationship Id="rId16" Type="http://schemas.openxmlformats.org/officeDocument/2006/relationships/slide" Target="slides/slide11.xml"/><Relationship Id="rId38" Type="http://schemas.openxmlformats.org/officeDocument/2006/relationships/font" Target="fonts/Open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Uniform_Resource_Identifier"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a666e26a3_6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a666e26a3_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Next, let’s talk about how the application was developed, as we said before, our team is divided into frontend and backend team, the main goal for backend is to design all the web api and to calculate data, give required result and save it to the database. Another task is to establish correct relationships between different entities. As for frontend, the major task is to successfully retrieve data from our database and render them correctly as a web page.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a56ac402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a56ac402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We used Agile as our software development approach, we have 4 sprints in total and all of our progress is recorded on Jira, Jira provides many useful graphs that elaborates the details of each sprint. Below are some screenshots that illustrate how tasks are done in each sprint.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a666e26a3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a666e26a3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a666e26a3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a666e26a3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a666e26a3_6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a666e26a3_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As for standards, the main things that come to our agreement are indentation and naming convention. We require each member to write code with consistent indentation, emphasize the body of a control structure such as a loop statement, emphasize the body of a conditional statement and emphasize a new scope block. For all the variables, we asked each member to use camelCase naming convention.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a56ac402a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a56ac402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The techniques that we used is that before we start our individual code, we designed a universal code structure and ask every team member to follow this structure. Here is an example of the comment package, each package contains 4 files: the object class, controller class, repository interface and the service class.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a666e26a3_6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a666e26a3_6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Beside the code structure, both frontend and backend team know what data &amp; format will be sent from the other end and assumes they are valid, this greatly boosts our speed and efficiency.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a666e26a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a666e26a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a666e26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a666e26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Client and Server Model </a:t>
            </a:r>
            <a:r>
              <a:rPr lang="en-GB" sz="1200">
                <a:solidFill>
                  <a:srgbClr val="202124"/>
                </a:solidFill>
                <a:highlight>
                  <a:srgbClr val="FFFFFF"/>
                </a:highlight>
              </a:rPr>
              <a:t>is the underlying architecture that web-based APIs use for exchanging information</a:t>
            </a:r>
            <a:endParaRPr sz="1200">
              <a:solidFill>
                <a:srgbClr val="202124"/>
              </a:solidFill>
              <a:highlight>
                <a:srgbClr val="FFFFFF"/>
              </a:highlight>
            </a:endParaRPr>
          </a:p>
          <a:p>
            <a:pPr indent="0" lvl="0" marL="0" rtl="0" algn="l">
              <a:lnSpc>
                <a:spcPct val="160000"/>
              </a:lnSpc>
              <a:spcBef>
                <a:spcPts val="0"/>
              </a:spcBef>
              <a:spcAft>
                <a:spcPts val="0"/>
              </a:spcAft>
              <a:buClr>
                <a:schemeClr val="dk1"/>
              </a:buClr>
              <a:buSzPts val="1100"/>
              <a:buFont typeface="Arial"/>
              <a:buNone/>
            </a:pPr>
            <a:r>
              <a:rPr lang="en-GB" sz="1200">
                <a:solidFill>
                  <a:srgbClr val="202124"/>
                </a:solidFill>
                <a:highlight>
                  <a:srgbClr val="FFFFFF"/>
                </a:highlight>
              </a:rPr>
              <a:t>The </a:t>
            </a:r>
            <a:r>
              <a:rPr b="1" lang="en-GB" sz="1200">
                <a:solidFill>
                  <a:srgbClr val="202124"/>
                </a:solidFill>
                <a:highlight>
                  <a:srgbClr val="FFFFFF"/>
                </a:highlight>
              </a:rPr>
              <a:t>client</a:t>
            </a:r>
            <a:r>
              <a:rPr lang="en-GB" sz="1200">
                <a:solidFill>
                  <a:srgbClr val="202124"/>
                </a:solidFill>
                <a:highlight>
                  <a:srgbClr val="FFFFFF"/>
                </a:highlight>
              </a:rPr>
              <a:t> is a computing device (e.g. a smartphone, laptop, etc.) that makes a request for some computing resource or data. The client's request needs to be formatted in the agreed upon protocol.</a:t>
            </a:r>
            <a:endParaRPr sz="1200">
              <a:solidFill>
                <a:srgbClr val="202124"/>
              </a:solidFill>
              <a:highlight>
                <a:srgbClr val="FFFFFF"/>
              </a:highlight>
            </a:endParaRPr>
          </a:p>
          <a:p>
            <a:pPr indent="0" lvl="0" marL="0" rtl="0" algn="l">
              <a:lnSpc>
                <a:spcPct val="160000"/>
              </a:lnSpc>
              <a:spcBef>
                <a:spcPts val="1800"/>
              </a:spcBef>
              <a:spcAft>
                <a:spcPts val="0"/>
              </a:spcAft>
              <a:buClr>
                <a:schemeClr val="dk1"/>
              </a:buClr>
              <a:buSzPts val="1100"/>
              <a:buFont typeface="Arial"/>
              <a:buNone/>
            </a:pPr>
            <a:r>
              <a:rPr lang="en-GB" sz="1200">
                <a:solidFill>
                  <a:srgbClr val="202124"/>
                </a:solidFill>
                <a:highlight>
                  <a:srgbClr val="FFFFFF"/>
                </a:highlight>
              </a:rPr>
              <a:t>The </a:t>
            </a:r>
            <a:r>
              <a:rPr b="1" lang="en-GB" sz="1200">
                <a:solidFill>
                  <a:srgbClr val="202124"/>
                </a:solidFill>
                <a:highlight>
                  <a:srgbClr val="FFFFFF"/>
                </a:highlight>
              </a:rPr>
              <a:t>server</a:t>
            </a:r>
            <a:r>
              <a:rPr lang="en-GB" sz="1200">
                <a:solidFill>
                  <a:srgbClr val="202124"/>
                </a:solidFill>
                <a:highlight>
                  <a:srgbClr val="FFFFFF"/>
                </a:highlight>
              </a:rPr>
              <a:t> has data and/or computing resources stored on it. Its job is to interpret and fulfill a client's request.</a:t>
            </a:r>
            <a:endParaRPr sz="1200">
              <a:solidFill>
                <a:srgbClr val="202124"/>
              </a:solidFill>
              <a:highlight>
                <a:srgbClr val="FFFFFF"/>
              </a:highlight>
            </a:endParaRPr>
          </a:p>
          <a:p>
            <a:pPr indent="0" lvl="0" marL="0" rtl="0" algn="l">
              <a:lnSpc>
                <a:spcPct val="160000"/>
              </a:lnSpc>
              <a:spcBef>
                <a:spcPts val="1800"/>
              </a:spcBef>
              <a:spcAft>
                <a:spcPts val="0"/>
              </a:spcAft>
              <a:buClr>
                <a:schemeClr val="dk1"/>
              </a:buClr>
              <a:buSzPts val="1100"/>
              <a:buFont typeface="Arial"/>
              <a:buNone/>
            </a:pPr>
            <a:r>
              <a:rPr lang="en-GB" sz="1300">
                <a:solidFill>
                  <a:srgbClr val="202124"/>
                </a:solidFill>
                <a:highlight>
                  <a:srgbClr val="FFFFFF"/>
                </a:highlight>
              </a:rPr>
              <a:t>APIs that utilize the HTTP protocol, request methods, and endpoints are referred to as </a:t>
            </a:r>
            <a:r>
              <a:rPr b="1" lang="en-GB" sz="1300">
                <a:solidFill>
                  <a:srgbClr val="202124"/>
                </a:solidFill>
                <a:highlight>
                  <a:srgbClr val="FFFFFF"/>
                </a:highlight>
              </a:rPr>
              <a:t>RESTful APIs</a:t>
            </a:r>
            <a:r>
              <a:rPr lang="en-GB" sz="1300">
                <a:solidFill>
                  <a:srgbClr val="202124"/>
                </a:solidFill>
                <a:highlight>
                  <a:srgbClr val="FFFFFF"/>
                </a:highlight>
              </a:rPr>
              <a:t>.</a:t>
            </a:r>
            <a:endParaRPr sz="1300">
              <a:solidFill>
                <a:srgbClr val="202124"/>
              </a:solidFill>
              <a:highlight>
                <a:srgbClr val="FFFFFF"/>
              </a:highlight>
            </a:endParaRPr>
          </a:p>
          <a:p>
            <a:pPr indent="0" lvl="0" marL="0" rtl="0" algn="l">
              <a:lnSpc>
                <a:spcPct val="160000"/>
              </a:lnSpc>
              <a:spcBef>
                <a:spcPts val="1800"/>
              </a:spcBef>
              <a:spcAft>
                <a:spcPts val="1800"/>
              </a:spcAft>
              <a:buClr>
                <a:schemeClr val="dk1"/>
              </a:buClr>
              <a:buSzPts val="1100"/>
              <a:buFont typeface="Arial"/>
              <a:buNone/>
            </a:pPr>
            <a:r>
              <a:rPr b="1" lang="en-GB" sz="1300">
                <a:solidFill>
                  <a:srgbClr val="202124"/>
                </a:solidFill>
                <a:highlight>
                  <a:srgbClr val="FFFFFF"/>
                </a:highlight>
              </a:rPr>
              <a:t>Endpoints</a:t>
            </a:r>
            <a:r>
              <a:rPr lang="en-GB" sz="1300">
                <a:solidFill>
                  <a:srgbClr val="202124"/>
                </a:solidFill>
                <a:highlight>
                  <a:srgbClr val="FFFFFF"/>
                </a:highlight>
              </a:rPr>
              <a:t> are access points to data or computing resources hosted on a server and they take the form of an </a:t>
            </a:r>
            <a:r>
              <a:rPr lang="en-GB" sz="1300">
                <a:solidFill>
                  <a:srgbClr val="1A73E8"/>
                </a:solidFill>
                <a:highlight>
                  <a:srgbClr val="FFFFFF"/>
                </a:highlight>
                <a:uFill>
                  <a:noFill/>
                </a:uFill>
                <a:hlinkClick r:id="rId2"/>
              </a:rPr>
              <a:t>HTTP URI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a56ac402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a56ac402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7a56ac402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a56ac402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Introduction of Project: the project that we made is a social web application called Fanlinc, the objective of Fanlinc is to provide a platform for fans who share the same interest to forge meaningful connections between one another as well as assist them to hold events so that they can branch out their fandom, and enhance their relationship regardless of physical distance.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a6a1ade0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a6a1ade0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a6a1ade0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a6a1ade0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a666e26a3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a666e26a3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a6a1ade0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a6a1ade0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group of screen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7a56ac402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a56ac402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a6a1ade0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a6a1ade0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a56ac402a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a56ac402a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Fanlinc consist of three fundamental elements which are User, Fandom and Event. And as a client of our application, they can register an account, login as user, update their profile information and a set of operations as shown as the intersection area of the three elements.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7a56ac402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a56ac402a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Now let’s move to our next slide to talk about the features that our Fanlinc has, the first feature that comes to our sight is the rich, accurate real-time Map. Thanks to Google Map API it  provides users geographical information of an event and helps user to find the location more easily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7a56ac402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a56ac402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The next feature will be our front-end design, our web page is clean and neat, the navigation bar utilized all the functionalities of our application. The search bar is clearly displayed in the navigation bar at the top right corner. User can easily find it when browsing our website. The font size and colour are also very intuitive to follow and read.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a56ac402a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a56ac402a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Last but not least, our application provides users a Cloud Storage to upload files such as their profile picture, and the front-end web page is able to synchronize with the Cloud and render the corresponding image at the correct location.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a56ac402a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a56ac402a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a56ac402a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a56ac402a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Our team is divided into two parts: frontend and backend, at the later stage, some members are switching from backend to frontend as we realized frontend has heavier workload than backend.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a56ac402a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a56ac402a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The way that our team communicates is mainly through discord voice chat, the screenshots you saw are how we share online resources, HTTP request response body and codes for discussion.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jp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jpg"/><Relationship Id="rId4" Type="http://schemas.openxmlformats.org/officeDocument/2006/relationships/image" Target="../media/image18.png"/><Relationship Id="rId5"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localhost:300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0345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4800"/>
              <a:t>Fanlinc</a:t>
            </a:r>
            <a:endParaRPr sz="4800"/>
          </a:p>
        </p:txBody>
      </p:sp>
      <p:sp>
        <p:nvSpPr>
          <p:cNvPr id="63" name="Google Shape;63;p13"/>
          <p:cNvSpPr txBox="1"/>
          <p:nvPr>
            <p:ph idx="1" type="subTitle"/>
          </p:nvPr>
        </p:nvSpPr>
        <p:spPr>
          <a:xfrm>
            <a:off x="3044700" y="2403652"/>
            <a:ext cx="30546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800"/>
              <a:t>Presented by </a:t>
            </a:r>
            <a:r>
              <a:rPr lang="en-GB" sz="1800"/>
              <a:t>TeamOf7</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p:txBody>
      </p:sp>
      <p:sp>
        <p:nvSpPr>
          <p:cNvPr id="64" name="Google Shape;64;p13"/>
          <p:cNvSpPr txBox="1"/>
          <p:nvPr/>
        </p:nvSpPr>
        <p:spPr>
          <a:xfrm>
            <a:off x="3199350" y="2812550"/>
            <a:ext cx="2745300" cy="136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a:solidFill>
                  <a:schemeClr val="dk1"/>
                </a:solidFill>
                <a:latin typeface="Economica"/>
                <a:ea typeface="Economica"/>
                <a:cs typeface="Economica"/>
                <a:sym typeface="Economica"/>
              </a:rPr>
              <a:t>Cheng Gao</a:t>
            </a:r>
            <a:endParaRPr>
              <a:solidFill>
                <a:schemeClr val="dk1"/>
              </a:solidFill>
              <a:latin typeface="Economica"/>
              <a:ea typeface="Economica"/>
              <a:cs typeface="Economica"/>
              <a:sym typeface="Economica"/>
            </a:endParaRPr>
          </a:p>
          <a:p>
            <a:pPr indent="0" lvl="0" marL="0" rtl="0" algn="ctr">
              <a:lnSpc>
                <a:spcPct val="115000"/>
              </a:lnSpc>
              <a:spcBef>
                <a:spcPts val="0"/>
              </a:spcBef>
              <a:spcAft>
                <a:spcPts val="0"/>
              </a:spcAft>
              <a:buClr>
                <a:schemeClr val="dk1"/>
              </a:buClr>
              <a:buSzPts val="1100"/>
              <a:buFont typeface="Arial"/>
              <a:buNone/>
            </a:pPr>
            <a:r>
              <a:rPr lang="en-GB">
                <a:solidFill>
                  <a:schemeClr val="dk1"/>
                </a:solidFill>
                <a:latin typeface="Economica"/>
                <a:ea typeface="Economica"/>
                <a:cs typeface="Economica"/>
                <a:sym typeface="Economica"/>
              </a:rPr>
              <a:t>Diego He</a:t>
            </a:r>
            <a:endParaRPr>
              <a:solidFill>
                <a:schemeClr val="dk1"/>
              </a:solidFill>
              <a:latin typeface="Economica"/>
              <a:ea typeface="Economica"/>
              <a:cs typeface="Economica"/>
              <a:sym typeface="Economica"/>
            </a:endParaRPr>
          </a:p>
          <a:p>
            <a:pPr indent="0" lvl="0" marL="0" rtl="0" algn="ctr">
              <a:lnSpc>
                <a:spcPct val="115000"/>
              </a:lnSpc>
              <a:spcBef>
                <a:spcPts val="0"/>
              </a:spcBef>
              <a:spcAft>
                <a:spcPts val="0"/>
              </a:spcAft>
              <a:buClr>
                <a:schemeClr val="dk1"/>
              </a:buClr>
              <a:buSzPts val="1100"/>
              <a:buFont typeface="Arial"/>
              <a:buNone/>
            </a:pPr>
            <a:r>
              <a:rPr lang="en-GB">
                <a:solidFill>
                  <a:schemeClr val="dk1"/>
                </a:solidFill>
                <a:latin typeface="Economica"/>
                <a:ea typeface="Economica"/>
                <a:cs typeface="Economica"/>
                <a:sym typeface="Economica"/>
              </a:rPr>
              <a:t>Hongming Li</a:t>
            </a:r>
            <a:endParaRPr>
              <a:solidFill>
                <a:schemeClr val="dk1"/>
              </a:solidFill>
              <a:latin typeface="Economica"/>
              <a:ea typeface="Economica"/>
              <a:cs typeface="Economica"/>
              <a:sym typeface="Economica"/>
            </a:endParaRPr>
          </a:p>
          <a:p>
            <a:pPr indent="0" lvl="0" marL="0" rtl="0" algn="ctr">
              <a:lnSpc>
                <a:spcPct val="115000"/>
              </a:lnSpc>
              <a:spcBef>
                <a:spcPts val="0"/>
              </a:spcBef>
              <a:spcAft>
                <a:spcPts val="0"/>
              </a:spcAft>
              <a:buClr>
                <a:schemeClr val="dk1"/>
              </a:buClr>
              <a:buSzPts val="1100"/>
              <a:buFont typeface="Arial"/>
              <a:buNone/>
            </a:pPr>
            <a:r>
              <a:rPr lang="en-GB">
                <a:solidFill>
                  <a:schemeClr val="dk1"/>
                </a:solidFill>
                <a:latin typeface="Economica"/>
                <a:ea typeface="Economica"/>
                <a:cs typeface="Economica"/>
                <a:sym typeface="Economica"/>
              </a:rPr>
              <a:t>Jiasong Liang</a:t>
            </a:r>
            <a:endParaRPr>
              <a:solidFill>
                <a:schemeClr val="dk1"/>
              </a:solidFill>
              <a:latin typeface="Economica"/>
              <a:ea typeface="Economica"/>
              <a:cs typeface="Economica"/>
              <a:sym typeface="Economica"/>
            </a:endParaRPr>
          </a:p>
          <a:p>
            <a:pPr indent="0" lvl="0" marL="0" rtl="0" algn="ctr">
              <a:lnSpc>
                <a:spcPct val="115000"/>
              </a:lnSpc>
              <a:spcBef>
                <a:spcPts val="0"/>
              </a:spcBef>
              <a:spcAft>
                <a:spcPts val="0"/>
              </a:spcAft>
              <a:buClr>
                <a:schemeClr val="dk1"/>
              </a:buClr>
              <a:buSzPts val="1100"/>
              <a:buFont typeface="Arial"/>
              <a:buNone/>
            </a:pPr>
            <a:r>
              <a:rPr lang="en-GB">
                <a:solidFill>
                  <a:schemeClr val="dk1"/>
                </a:solidFill>
                <a:latin typeface="Economica"/>
                <a:ea typeface="Economica"/>
                <a:cs typeface="Economica"/>
                <a:sym typeface="Economica"/>
              </a:rPr>
              <a:t>Chengyu Xin</a:t>
            </a:r>
            <a:endParaRPr>
              <a:solidFill>
                <a:schemeClr val="dk1"/>
              </a:solidFill>
              <a:latin typeface="Economica"/>
              <a:ea typeface="Economica"/>
              <a:cs typeface="Economica"/>
              <a:sym typeface="Economica"/>
            </a:endParaRPr>
          </a:p>
          <a:p>
            <a:pPr indent="0" lvl="0" marL="0" rtl="0" algn="ctr">
              <a:lnSpc>
                <a:spcPct val="115000"/>
              </a:lnSpc>
              <a:spcBef>
                <a:spcPts val="0"/>
              </a:spcBef>
              <a:spcAft>
                <a:spcPts val="0"/>
              </a:spcAft>
              <a:buClr>
                <a:schemeClr val="dk1"/>
              </a:buClr>
              <a:buSzPts val="1100"/>
              <a:buFont typeface="Arial"/>
              <a:buNone/>
            </a:pPr>
            <a:r>
              <a:rPr lang="en-GB">
                <a:solidFill>
                  <a:schemeClr val="dk1"/>
                </a:solidFill>
                <a:latin typeface="Economica"/>
                <a:ea typeface="Economica"/>
                <a:cs typeface="Economica"/>
                <a:sym typeface="Economica"/>
              </a:rPr>
              <a:t>Xinzheng Xu</a:t>
            </a: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73475"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Processes</a:t>
            </a:r>
            <a:endParaRPr/>
          </a:p>
        </p:txBody>
      </p:sp>
      <p:sp>
        <p:nvSpPr>
          <p:cNvPr id="132" name="Google Shape;132;p22"/>
          <p:cNvSpPr txBox="1"/>
          <p:nvPr/>
        </p:nvSpPr>
        <p:spPr>
          <a:xfrm>
            <a:off x="73475" y="1049275"/>
            <a:ext cx="7813200" cy="19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latin typeface="Quicksand"/>
                <a:ea typeface="Quicksand"/>
                <a:cs typeface="Quicksand"/>
                <a:sym typeface="Quicksand"/>
              </a:rPr>
              <a:t>Backend: </a:t>
            </a:r>
            <a:endParaRPr sz="2200">
              <a:latin typeface="Quicksand"/>
              <a:ea typeface="Quicksand"/>
              <a:cs typeface="Quicksand"/>
              <a:sym typeface="Quicksand"/>
            </a:endParaRPr>
          </a:p>
          <a:p>
            <a:pPr indent="-368300" lvl="0" marL="457200" rtl="0" algn="l">
              <a:spcBef>
                <a:spcPts val="0"/>
              </a:spcBef>
              <a:spcAft>
                <a:spcPts val="0"/>
              </a:spcAft>
              <a:buSzPts val="2200"/>
              <a:buFont typeface="Quicksand"/>
              <a:buChar char="-"/>
            </a:pPr>
            <a:r>
              <a:rPr lang="en-GB" sz="2200">
                <a:latin typeface="Quicksand"/>
                <a:ea typeface="Quicksand"/>
                <a:cs typeface="Quicksand"/>
                <a:sym typeface="Quicksand"/>
              </a:rPr>
              <a:t>Data is calculated and </a:t>
            </a:r>
            <a:r>
              <a:rPr lang="en-GB" sz="2200">
                <a:latin typeface="Quicksand"/>
                <a:ea typeface="Quicksand"/>
                <a:cs typeface="Quicksand"/>
                <a:sym typeface="Quicksand"/>
              </a:rPr>
              <a:t>successfully</a:t>
            </a:r>
            <a:r>
              <a:rPr lang="en-GB" sz="2200">
                <a:latin typeface="Quicksand"/>
                <a:ea typeface="Quicksand"/>
                <a:cs typeface="Quicksand"/>
                <a:sym typeface="Quicksand"/>
              </a:rPr>
              <a:t> recorded</a:t>
            </a:r>
            <a:endParaRPr sz="2200">
              <a:latin typeface="Quicksand"/>
              <a:ea typeface="Quicksand"/>
              <a:cs typeface="Quicksand"/>
              <a:sym typeface="Quicksand"/>
            </a:endParaRPr>
          </a:p>
          <a:p>
            <a:pPr indent="-368300" lvl="0" marL="457200" rtl="0" algn="l">
              <a:spcBef>
                <a:spcPts val="0"/>
              </a:spcBef>
              <a:spcAft>
                <a:spcPts val="0"/>
              </a:spcAft>
              <a:buSzPts val="2200"/>
              <a:buFont typeface="Quicksand"/>
              <a:buChar char="-"/>
            </a:pPr>
            <a:r>
              <a:rPr lang="en-GB" sz="2200">
                <a:latin typeface="Quicksand"/>
                <a:ea typeface="Quicksand"/>
                <a:cs typeface="Quicksand"/>
                <a:sym typeface="Quicksand"/>
              </a:rPr>
              <a:t>Relationship is established without error</a:t>
            </a:r>
            <a:endParaRPr sz="2200">
              <a:latin typeface="Quicksand"/>
              <a:ea typeface="Quicksand"/>
              <a:cs typeface="Quicksand"/>
              <a:sym typeface="Quicksand"/>
            </a:endParaRPr>
          </a:p>
        </p:txBody>
      </p:sp>
      <p:sp>
        <p:nvSpPr>
          <p:cNvPr id="133" name="Google Shape;133;p22"/>
          <p:cNvSpPr txBox="1"/>
          <p:nvPr/>
        </p:nvSpPr>
        <p:spPr>
          <a:xfrm>
            <a:off x="73475" y="3784200"/>
            <a:ext cx="3184200" cy="13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Quicksand"/>
              <a:ea typeface="Quicksand"/>
              <a:cs typeface="Quicksand"/>
              <a:sym typeface="Quicksand"/>
            </a:endParaRPr>
          </a:p>
        </p:txBody>
      </p:sp>
      <p:sp>
        <p:nvSpPr>
          <p:cNvPr id="134" name="Google Shape;134;p22"/>
          <p:cNvSpPr txBox="1"/>
          <p:nvPr/>
        </p:nvSpPr>
        <p:spPr>
          <a:xfrm>
            <a:off x="0" y="2756250"/>
            <a:ext cx="9552300" cy="19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latin typeface="Quicksand"/>
                <a:ea typeface="Quicksand"/>
                <a:cs typeface="Quicksand"/>
                <a:sym typeface="Quicksand"/>
              </a:rPr>
              <a:t>Frontend</a:t>
            </a:r>
            <a:r>
              <a:rPr lang="en-GB" sz="2200">
                <a:latin typeface="Quicksand"/>
                <a:ea typeface="Quicksand"/>
                <a:cs typeface="Quicksand"/>
                <a:sym typeface="Quicksand"/>
              </a:rPr>
              <a:t>: </a:t>
            </a:r>
            <a:endParaRPr sz="2200">
              <a:latin typeface="Quicksand"/>
              <a:ea typeface="Quicksand"/>
              <a:cs typeface="Quicksand"/>
              <a:sym typeface="Quicksand"/>
            </a:endParaRPr>
          </a:p>
          <a:p>
            <a:pPr indent="-368300" lvl="0" marL="457200" rtl="0" algn="l">
              <a:spcBef>
                <a:spcPts val="0"/>
              </a:spcBef>
              <a:spcAft>
                <a:spcPts val="0"/>
              </a:spcAft>
              <a:buSzPts val="2200"/>
              <a:buFont typeface="Quicksand"/>
              <a:buChar char="-"/>
            </a:pPr>
            <a:r>
              <a:rPr lang="en-GB" sz="2200">
                <a:latin typeface="Quicksand"/>
                <a:ea typeface="Quicksand"/>
                <a:cs typeface="Quicksand"/>
                <a:sym typeface="Quicksand"/>
              </a:rPr>
              <a:t>Data can be </a:t>
            </a:r>
            <a:r>
              <a:rPr lang="en-GB" sz="2200">
                <a:latin typeface="Quicksand"/>
                <a:ea typeface="Quicksand"/>
                <a:cs typeface="Quicksand"/>
                <a:sym typeface="Quicksand"/>
              </a:rPr>
              <a:t>retrieved from back end</a:t>
            </a:r>
            <a:endParaRPr sz="2200">
              <a:latin typeface="Quicksand"/>
              <a:ea typeface="Quicksand"/>
              <a:cs typeface="Quicksand"/>
              <a:sym typeface="Quicksand"/>
            </a:endParaRPr>
          </a:p>
          <a:p>
            <a:pPr indent="-368300" lvl="0" marL="457200" rtl="0" algn="l">
              <a:spcBef>
                <a:spcPts val="0"/>
              </a:spcBef>
              <a:spcAft>
                <a:spcPts val="0"/>
              </a:spcAft>
              <a:buSzPts val="2200"/>
              <a:buFont typeface="Quicksand"/>
              <a:buChar char="-"/>
            </a:pPr>
            <a:r>
              <a:rPr lang="en-GB" sz="2200">
                <a:latin typeface="Quicksand"/>
                <a:ea typeface="Quicksand"/>
                <a:cs typeface="Quicksand"/>
                <a:sym typeface="Quicksand"/>
              </a:rPr>
              <a:t>Page is </a:t>
            </a:r>
            <a:r>
              <a:rPr lang="en-GB" sz="2200">
                <a:latin typeface="Quicksand"/>
                <a:ea typeface="Quicksand"/>
                <a:cs typeface="Quicksand"/>
                <a:sym typeface="Quicksand"/>
              </a:rPr>
              <a:t>rendered</a:t>
            </a:r>
            <a:r>
              <a:rPr lang="en-GB" sz="2200">
                <a:latin typeface="Quicksand"/>
                <a:ea typeface="Quicksand"/>
                <a:cs typeface="Quicksand"/>
                <a:sym typeface="Quicksand"/>
              </a:rPr>
              <a:t> with desired layout and correct information</a:t>
            </a:r>
            <a:endParaRPr sz="2200">
              <a:latin typeface="Quicksand"/>
              <a:ea typeface="Quicksand"/>
              <a:cs typeface="Quicksand"/>
              <a:sym typeface="Quicksa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Processes - Agile</a:t>
            </a:r>
            <a:endParaRPr/>
          </a:p>
        </p:txBody>
      </p:sp>
      <p:pic>
        <p:nvPicPr>
          <p:cNvPr id="140" name="Google Shape;140;p23"/>
          <p:cNvPicPr preferRelativeResize="0"/>
          <p:nvPr/>
        </p:nvPicPr>
        <p:blipFill>
          <a:blip r:embed="rId3">
            <a:alphaModFix/>
          </a:blip>
          <a:stretch>
            <a:fillRect/>
          </a:stretch>
        </p:blipFill>
        <p:spPr>
          <a:xfrm>
            <a:off x="393675" y="1239466"/>
            <a:ext cx="4419601" cy="3159435"/>
          </a:xfrm>
          <a:prstGeom prst="rect">
            <a:avLst/>
          </a:prstGeom>
          <a:noFill/>
          <a:ln>
            <a:noFill/>
          </a:ln>
        </p:spPr>
      </p:pic>
      <p:sp>
        <p:nvSpPr>
          <p:cNvPr id="141" name="Google Shape;141;p23"/>
          <p:cNvSpPr txBox="1"/>
          <p:nvPr/>
        </p:nvSpPr>
        <p:spPr>
          <a:xfrm>
            <a:off x="4724400" y="1409338"/>
            <a:ext cx="4419600" cy="28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Quicksand"/>
                <a:ea typeface="Quicksand"/>
                <a:cs typeface="Quicksand"/>
                <a:sym typeface="Quicksand"/>
              </a:rPr>
              <a:t>Using Jira to keep track of all the </a:t>
            </a:r>
            <a:r>
              <a:rPr lang="en-GB" sz="3000">
                <a:latin typeface="Quicksand"/>
                <a:ea typeface="Quicksand"/>
                <a:cs typeface="Quicksand"/>
                <a:sym typeface="Quicksand"/>
              </a:rPr>
              <a:t>progress</a:t>
            </a:r>
            <a:endParaRPr sz="3000">
              <a:latin typeface="Quicksand"/>
              <a:ea typeface="Quicksand"/>
              <a:cs typeface="Quicksand"/>
              <a:sym typeface="Quicksa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Processes - Agile (Burndown Chart)</a:t>
            </a:r>
            <a:endParaRPr/>
          </a:p>
        </p:txBody>
      </p:sp>
      <p:sp>
        <p:nvSpPr>
          <p:cNvPr id="147" name="Google Shape;147;p24"/>
          <p:cNvSpPr txBox="1"/>
          <p:nvPr/>
        </p:nvSpPr>
        <p:spPr>
          <a:xfrm>
            <a:off x="4724400" y="1409338"/>
            <a:ext cx="4419600" cy="28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latin typeface="Quicksand"/>
              <a:ea typeface="Quicksand"/>
              <a:cs typeface="Quicksand"/>
              <a:sym typeface="Quicksand"/>
            </a:endParaRPr>
          </a:p>
        </p:txBody>
      </p:sp>
      <p:pic>
        <p:nvPicPr>
          <p:cNvPr id="148" name="Google Shape;148;p24"/>
          <p:cNvPicPr preferRelativeResize="0"/>
          <p:nvPr/>
        </p:nvPicPr>
        <p:blipFill>
          <a:blip r:embed="rId3">
            <a:alphaModFix/>
          </a:blip>
          <a:stretch>
            <a:fillRect/>
          </a:stretch>
        </p:blipFill>
        <p:spPr>
          <a:xfrm>
            <a:off x="393700" y="1546350"/>
            <a:ext cx="5852097" cy="3147501"/>
          </a:xfrm>
          <a:prstGeom prst="rect">
            <a:avLst/>
          </a:prstGeom>
          <a:noFill/>
          <a:ln>
            <a:noFill/>
          </a:ln>
        </p:spPr>
      </p:pic>
      <p:sp>
        <p:nvSpPr>
          <p:cNvPr id="149" name="Google Shape;149;p24"/>
          <p:cNvSpPr txBox="1"/>
          <p:nvPr/>
        </p:nvSpPr>
        <p:spPr>
          <a:xfrm>
            <a:off x="6245800" y="1546350"/>
            <a:ext cx="2763600" cy="16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Quicksand"/>
                <a:ea typeface="Quicksand"/>
                <a:cs typeface="Quicksand"/>
                <a:sym typeface="Quicksand"/>
              </a:rPr>
              <a:t>All actions are recorded on Jira</a:t>
            </a:r>
            <a:endParaRPr sz="3000">
              <a:latin typeface="Quicksand"/>
              <a:ea typeface="Quicksand"/>
              <a:cs typeface="Quicksand"/>
              <a:sym typeface="Quicksa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Processes - Agile (Sprint Report)</a:t>
            </a:r>
            <a:endParaRPr/>
          </a:p>
        </p:txBody>
      </p:sp>
      <p:sp>
        <p:nvSpPr>
          <p:cNvPr id="155" name="Google Shape;155;p25"/>
          <p:cNvSpPr txBox="1"/>
          <p:nvPr/>
        </p:nvSpPr>
        <p:spPr>
          <a:xfrm>
            <a:off x="4724400" y="1231713"/>
            <a:ext cx="4419600" cy="28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latin typeface="Quicksand"/>
              <a:ea typeface="Quicksand"/>
              <a:cs typeface="Quicksand"/>
              <a:sym typeface="Quicksand"/>
            </a:endParaRPr>
          </a:p>
        </p:txBody>
      </p:sp>
      <p:sp>
        <p:nvSpPr>
          <p:cNvPr id="156" name="Google Shape;156;p25"/>
          <p:cNvSpPr txBox="1"/>
          <p:nvPr/>
        </p:nvSpPr>
        <p:spPr>
          <a:xfrm>
            <a:off x="5582175" y="2222013"/>
            <a:ext cx="3394500" cy="16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Quicksand"/>
                <a:ea typeface="Quicksand"/>
                <a:cs typeface="Quicksand"/>
                <a:sym typeface="Quicksand"/>
              </a:rPr>
              <a:t>Reports for each sprint</a:t>
            </a:r>
            <a:endParaRPr sz="3000">
              <a:latin typeface="Quicksand"/>
              <a:ea typeface="Quicksand"/>
              <a:cs typeface="Quicksand"/>
              <a:sym typeface="Quicksand"/>
            </a:endParaRPr>
          </a:p>
        </p:txBody>
      </p:sp>
      <p:pic>
        <p:nvPicPr>
          <p:cNvPr id="157" name="Google Shape;157;p25"/>
          <p:cNvPicPr preferRelativeResize="0"/>
          <p:nvPr/>
        </p:nvPicPr>
        <p:blipFill>
          <a:blip r:embed="rId3">
            <a:alphaModFix/>
          </a:blip>
          <a:stretch>
            <a:fillRect/>
          </a:stretch>
        </p:blipFill>
        <p:spPr>
          <a:xfrm>
            <a:off x="498150" y="1147225"/>
            <a:ext cx="4792148" cy="1332601"/>
          </a:xfrm>
          <a:prstGeom prst="rect">
            <a:avLst/>
          </a:prstGeom>
          <a:noFill/>
          <a:ln>
            <a:noFill/>
          </a:ln>
        </p:spPr>
      </p:pic>
      <p:pic>
        <p:nvPicPr>
          <p:cNvPr id="158" name="Google Shape;158;p25"/>
          <p:cNvPicPr preferRelativeResize="0"/>
          <p:nvPr/>
        </p:nvPicPr>
        <p:blipFill>
          <a:blip r:embed="rId4">
            <a:alphaModFix/>
          </a:blip>
          <a:stretch>
            <a:fillRect/>
          </a:stretch>
        </p:blipFill>
        <p:spPr>
          <a:xfrm>
            <a:off x="498150" y="2479818"/>
            <a:ext cx="4792151" cy="1118483"/>
          </a:xfrm>
          <a:prstGeom prst="rect">
            <a:avLst/>
          </a:prstGeom>
          <a:noFill/>
          <a:ln>
            <a:noFill/>
          </a:ln>
        </p:spPr>
      </p:pic>
      <p:pic>
        <p:nvPicPr>
          <p:cNvPr id="159" name="Google Shape;159;p25"/>
          <p:cNvPicPr preferRelativeResize="0"/>
          <p:nvPr/>
        </p:nvPicPr>
        <p:blipFill>
          <a:blip r:embed="rId5">
            <a:alphaModFix/>
          </a:blip>
          <a:stretch>
            <a:fillRect/>
          </a:stretch>
        </p:blipFill>
        <p:spPr>
          <a:xfrm>
            <a:off x="498150" y="3698975"/>
            <a:ext cx="4685528" cy="1118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Standards</a:t>
            </a:r>
            <a:endParaRPr/>
          </a:p>
        </p:txBody>
      </p:sp>
      <p:sp>
        <p:nvSpPr>
          <p:cNvPr id="165" name="Google Shape;165;p26"/>
          <p:cNvSpPr txBox="1"/>
          <p:nvPr/>
        </p:nvSpPr>
        <p:spPr>
          <a:xfrm>
            <a:off x="311700" y="1200150"/>
            <a:ext cx="8520600" cy="3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highlight>
                  <a:srgbClr val="FFFFFF"/>
                </a:highlight>
                <a:latin typeface="Quicksand"/>
                <a:ea typeface="Quicksand"/>
                <a:cs typeface="Quicksand"/>
                <a:sym typeface="Quicksand"/>
              </a:rPr>
              <a:t>Indentation:</a:t>
            </a:r>
            <a:endParaRPr sz="1800">
              <a:solidFill>
                <a:schemeClr val="dk1"/>
              </a:solidFill>
              <a:highlight>
                <a:srgbClr val="FFFFFF"/>
              </a:highlight>
              <a:latin typeface="Quicksand"/>
              <a:ea typeface="Quicksand"/>
              <a:cs typeface="Quicksand"/>
              <a:sym typeface="Quicksand"/>
            </a:endParaRPr>
          </a:p>
          <a:p>
            <a:pPr indent="-342900" lvl="0" marL="457200" rtl="0" algn="l">
              <a:spcBef>
                <a:spcPts val="0"/>
              </a:spcBef>
              <a:spcAft>
                <a:spcPts val="0"/>
              </a:spcAft>
              <a:buClr>
                <a:schemeClr val="dk1"/>
              </a:buClr>
              <a:buSzPts val="1800"/>
              <a:buFont typeface="Quicksand"/>
              <a:buChar char="-"/>
            </a:pPr>
            <a:r>
              <a:rPr lang="en-GB" sz="1800">
                <a:solidFill>
                  <a:schemeClr val="dk1"/>
                </a:solidFill>
                <a:highlight>
                  <a:srgbClr val="FFFFFF"/>
                </a:highlight>
                <a:latin typeface="Quicksand"/>
                <a:ea typeface="Quicksand"/>
                <a:cs typeface="Quicksand"/>
                <a:sym typeface="Quicksand"/>
              </a:rPr>
              <a:t>consistent indentation</a:t>
            </a:r>
            <a:endParaRPr sz="1800">
              <a:solidFill>
                <a:schemeClr val="dk1"/>
              </a:solidFill>
              <a:highlight>
                <a:srgbClr val="FFFFFF"/>
              </a:highlight>
              <a:latin typeface="Quicksand"/>
              <a:ea typeface="Quicksand"/>
              <a:cs typeface="Quicksand"/>
              <a:sym typeface="Quicksand"/>
            </a:endParaRPr>
          </a:p>
          <a:p>
            <a:pPr indent="-342900" lvl="0" marL="457200" marR="0" rtl="0" algn="l">
              <a:lnSpc>
                <a:spcPct val="100000"/>
              </a:lnSpc>
              <a:spcBef>
                <a:spcPts val="0"/>
              </a:spcBef>
              <a:spcAft>
                <a:spcPts val="0"/>
              </a:spcAft>
              <a:buClr>
                <a:schemeClr val="dk1"/>
              </a:buClr>
              <a:buSzPts val="1800"/>
              <a:buFont typeface="Quicksand"/>
              <a:buChar char="-"/>
            </a:pPr>
            <a:r>
              <a:rPr lang="en-GB" sz="1800">
                <a:solidFill>
                  <a:schemeClr val="dk1"/>
                </a:solidFill>
                <a:highlight>
                  <a:srgbClr val="FFFFFF"/>
                </a:highlight>
                <a:latin typeface="Quicksand"/>
                <a:ea typeface="Quicksand"/>
                <a:cs typeface="Quicksand"/>
                <a:sym typeface="Quicksand"/>
              </a:rPr>
              <a:t>emphasize the body of a control structure such as a loop or a select statement.</a:t>
            </a:r>
            <a:endParaRPr sz="1800">
              <a:solidFill>
                <a:schemeClr val="dk1"/>
              </a:solidFill>
              <a:highlight>
                <a:srgbClr val="FFFFFF"/>
              </a:highlight>
              <a:latin typeface="Quicksand"/>
              <a:ea typeface="Quicksand"/>
              <a:cs typeface="Quicksand"/>
              <a:sym typeface="Quicksand"/>
            </a:endParaRPr>
          </a:p>
          <a:p>
            <a:pPr indent="-342900" lvl="0" marL="457200" marR="0" rtl="0" algn="l">
              <a:lnSpc>
                <a:spcPct val="100000"/>
              </a:lnSpc>
              <a:spcBef>
                <a:spcPts val="0"/>
              </a:spcBef>
              <a:spcAft>
                <a:spcPts val="0"/>
              </a:spcAft>
              <a:buClr>
                <a:schemeClr val="dk1"/>
              </a:buClr>
              <a:buSzPts val="1800"/>
              <a:buFont typeface="Quicksand"/>
              <a:buChar char="-"/>
            </a:pPr>
            <a:r>
              <a:rPr lang="en-GB" sz="1800">
                <a:solidFill>
                  <a:schemeClr val="dk1"/>
                </a:solidFill>
                <a:highlight>
                  <a:srgbClr val="FFFFFF"/>
                </a:highlight>
                <a:latin typeface="Quicksand"/>
                <a:ea typeface="Quicksand"/>
                <a:cs typeface="Quicksand"/>
                <a:sym typeface="Quicksand"/>
              </a:rPr>
              <a:t>emphasize the body of a conditional statement</a:t>
            </a:r>
            <a:endParaRPr sz="1800">
              <a:solidFill>
                <a:schemeClr val="dk1"/>
              </a:solidFill>
              <a:highlight>
                <a:srgbClr val="FFFFFF"/>
              </a:highlight>
              <a:latin typeface="Quicksand"/>
              <a:ea typeface="Quicksand"/>
              <a:cs typeface="Quicksand"/>
              <a:sym typeface="Quicksand"/>
            </a:endParaRPr>
          </a:p>
          <a:p>
            <a:pPr indent="-342900" lvl="0" marL="457200" marR="0" rtl="0" algn="l">
              <a:lnSpc>
                <a:spcPct val="100000"/>
              </a:lnSpc>
              <a:spcBef>
                <a:spcPts val="0"/>
              </a:spcBef>
              <a:spcAft>
                <a:spcPts val="0"/>
              </a:spcAft>
              <a:buClr>
                <a:schemeClr val="dk1"/>
              </a:buClr>
              <a:buSzPts val="1800"/>
              <a:buFont typeface="Quicksand"/>
              <a:buChar char="-"/>
            </a:pPr>
            <a:r>
              <a:rPr lang="en-GB" sz="1800">
                <a:solidFill>
                  <a:schemeClr val="dk1"/>
                </a:solidFill>
                <a:highlight>
                  <a:srgbClr val="FFFFFF"/>
                </a:highlight>
                <a:latin typeface="Quicksand"/>
                <a:ea typeface="Quicksand"/>
                <a:cs typeface="Quicksand"/>
                <a:sym typeface="Quicksand"/>
              </a:rPr>
              <a:t>emphasize a new scope block</a:t>
            </a:r>
            <a:endParaRPr sz="1800">
              <a:solidFill>
                <a:schemeClr val="dk1"/>
              </a:solidFill>
              <a:highlight>
                <a:srgbClr val="FFFFFF"/>
              </a:highlight>
              <a:latin typeface="Quicksand"/>
              <a:ea typeface="Quicksand"/>
              <a:cs typeface="Quicksand"/>
              <a:sym typeface="Quicksand"/>
            </a:endParaRPr>
          </a:p>
          <a:p>
            <a:pPr indent="0" lvl="0" marL="0" marR="0" rtl="0" algn="l">
              <a:lnSpc>
                <a:spcPct val="100000"/>
              </a:lnSpc>
              <a:spcBef>
                <a:spcPts val="0"/>
              </a:spcBef>
              <a:spcAft>
                <a:spcPts val="0"/>
              </a:spcAft>
              <a:buNone/>
            </a:pPr>
            <a:r>
              <a:t/>
            </a:r>
            <a:endParaRPr sz="1800">
              <a:solidFill>
                <a:schemeClr val="dk1"/>
              </a:solidFill>
              <a:highlight>
                <a:srgbClr val="FFFFFF"/>
              </a:highlight>
              <a:latin typeface="Quicksand"/>
              <a:ea typeface="Quicksand"/>
              <a:cs typeface="Quicksand"/>
              <a:sym typeface="Quicksand"/>
            </a:endParaRPr>
          </a:p>
          <a:p>
            <a:pPr indent="0" lvl="0" marL="0" rtl="0" algn="l">
              <a:spcBef>
                <a:spcPts val="0"/>
              </a:spcBef>
              <a:spcAft>
                <a:spcPts val="0"/>
              </a:spcAft>
              <a:buNone/>
            </a:pPr>
            <a:r>
              <a:rPr lang="en-GB" sz="1800">
                <a:solidFill>
                  <a:schemeClr val="dk1"/>
                </a:solidFill>
                <a:highlight>
                  <a:srgbClr val="FFFFFF"/>
                </a:highlight>
                <a:latin typeface="Quicksand"/>
                <a:ea typeface="Quicksand"/>
                <a:cs typeface="Quicksand"/>
                <a:sym typeface="Quicksand"/>
              </a:rPr>
              <a:t>Naming Convention:</a:t>
            </a:r>
            <a:endParaRPr sz="1800">
              <a:solidFill>
                <a:schemeClr val="dk1"/>
              </a:solidFill>
              <a:highlight>
                <a:srgbClr val="FFFFFF"/>
              </a:highlight>
              <a:latin typeface="Quicksand"/>
              <a:ea typeface="Quicksand"/>
              <a:cs typeface="Quicksand"/>
              <a:sym typeface="Quicksand"/>
            </a:endParaRPr>
          </a:p>
          <a:p>
            <a:pPr indent="-342900" lvl="0" marL="457200" rtl="0" algn="l">
              <a:spcBef>
                <a:spcPts val="0"/>
              </a:spcBef>
              <a:spcAft>
                <a:spcPts val="0"/>
              </a:spcAft>
              <a:buClr>
                <a:schemeClr val="dk1"/>
              </a:buClr>
              <a:buSzPts val="1800"/>
              <a:buFont typeface="Quicksand"/>
              <a:buChar char="-"/>
            </a:pPr>
            <a:r>
              <a:rPr lang="en-GB" sz="1800">
                <a:solidFill>
                  <a:schemeClr val="dk1"/>
                </a:solidFill>
                <a:highlight>
                  <a:srgbClr val="FFFFFF"/>
                </a:highlight>
                <a:latin typeface="Quicksand"/>
                <a:ea typeface="Quicksand"/>
                <a:cs typeface="Quicksand"/>
                <a:sym typeface="Quicksand"/>
              </a:rPr>
              <a:t>camelCase</a:t>
            </a:r>
            <a:endParaRPr sz="1800">
              <a:solidFill>
                <a:schemeClr val="dk1"/>
              </a:solidFill>
              <a:highlight>
                <a:srgbClr val="FFFFFF"/>
              </a:highlight>
              <a:latin typeface="Quicksand"/>
              <a:ea typeface="Quicksand"/>
              <a:cs typeface="Quicksand"/>
              <a:sym typeface="Quicksa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a:t>
            </a:r>
            <a:r>
              <a:rPr lang="en-GB"/>
              <a:t>echniques</a:t>
            </a:r>
            <a:endParaRPr/>
          </a:p>
        </p:txBody>
      </p:sp>
      <p:sp>
        <p:nvSpPr>
          <p:cNvPr id="171" name="Google Shape;171;p27"/>
          <p:cNvSpPr txBox="1"/>
          <p:nvPr/>
        </p:nvSpPr>
        <p:spPr>
          <a:xfrm>
            <a:off x="575575" y="1182550"/>
            <a:ext cx="7213200" cy="1065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Char char="-"/>
            </a:pPr>
            <a:r>
              <a:rPr lang="en-GB" sz="1800">
                <a:latin typeface="Open Sans"/>
                <a:ea typeface="Open Sans"/>
                <a:cs typeface="Open Sans"/>
                <a:sym typeface="Open Sans"/>
              </a:rPr>
              <a:t>Have a general structure for an Object class (e.g the Comment Object)</a:t>
            </a:r>
            <a:endParaRPr sz="1800">
              <a:latin typeface="Open Sans"/>
              <a:ea typeface="Open Sans"/>
              <a:cs typeface="Open Sans"/>
              <a:sym typeface="Open Sans"/>
            </a:endParaRPr>
          </a:p>
        </p:txBody>
      </p:sp>
      <p:pic>
        <p:nvPicPr>
          <p:cNvPr id="172" name="Google Shape;172;p27"/>
          <p:cNvPicPr preferRelativeResize="0"/>
          <p:nvPr/>
        </p:nvPicPr>
        <p:blipFill>
          <a:blip r:embed="rId3">
            <a:alphaModFix/>
          </a:blip>
          <a:stretch>
            <a:fillRect/>
          </a:stretch>
        </p:blipFill>
        <p:spPr>
          <a:xfrm>
            <a:off x="904525" y="1941700"/>
            <a:ext cx="3667471" cy="1492725"/>
          </a:xfrm>
          <a:prstGeom prst="rect">
            <a:avLst/>
          </a:prstGeom>
          <a:noFill/>
          <a:ln>
            <a:noFill/>
          </a:ln>
        </p:spPr>
      </p:pic>
      <p:sp>
        <p:nvSpPr>
          <p:cNvPr id="173" name="Google Shape;173;p27"/>
          <p:cNvSpPr txBox="1"/>
          <p:nvPr/>
        </p:nvSpPr>
        <p:spPr>
          <a:xfrm>
            <a:off x="666725" y="3576050"/>
            <a:ext cx="7213200" cy="1065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Char char="-"/>
            </a:pPr>
            <a:r>
              <a:rPr lang="en-GB" sz="1800">
                <a:latin typeface="Open Sans"/>
                <a:ea typeface="Open Sans"/>
                <a:cs typeface="Open Sans"/>
                <a:sym typeface="Open Sans"/>
              </a:rPr>
              <a:t>Each team member works independently but follows the same structure</a:t>
            </a:r>
            <a:endParaRPr sz="18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Techniques (Cont’d)</a:t>
            </a:r>
            <a:endParaRPr/>
          </a:p>
        </p:txBody>
      </p:sp>
      <p:sp>
        <p:nvSpPr>
          <p:cNvPr id="179" name="Google Shape;179;p28"/>
          <p:cNvSpPr txBox="1"/>
          <p:nvPr/>
        </p:nvSpPr>
        <p:spPr>
          <a:xfrm>
            <a:off x="575575" y="1182550"/>
            <a:ext cx="7629600" cy="1065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Open Sans"/>
              <a:buChar char="-"/>
            </a:pPr>
            <a:r>
              <a:rPr lang="en-GB" sz="2400">
                <a:latin typeface="Open Sans"/>
                <a:ea typeface="Open Sans"/>
                <a:cs typeface="Open Sans"/>
                <a:sym typeface="Open Sans"/>
              </a:rPr>
              <a:t>Backend knows what data &amp; format will be sent from Frontend and assumes they are valid</a:t>
            </a:r>
            <a:endParaRPr sz="2400">
              <a:latin typeface="Open Sans"/>
              <a:ea typeface="Open Sans"/>
              <a:cs typeface="Open Sans"/>
              <a:sym typeface="Open Sans"/>
            </a:endParaRPr>
          </a:p>
        </p:txBody>
      </p:sp>
      <p:sp>
        <p:nvSpPr>
          <p:cNvPr id="180" name="Google Shape;180;p28"/>
          <p:cNvSpPr txBox="1"/>
          <p:nvPr/>
        </p:nvSpPr>
        <p:spPr>
          <a:xfrm>
            <a:off x="575575" y="2755525"/>
            <a:ext cx="7580700" cy="1065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Open Sans"/>
              <a:buChar char="-"/>
            </a:pPr>
            <a:r>
              <a:rPr lang="en-GB" sz="2400">
                <a:solidFill>
                  <a:schemeClr val="dk1"/>
                </a:solidFill>
                <a:latin typeface="Open Sans"/>
                <a:ea typeface="Open Sans"/>
                <a:cs typeface="Open Sans"/>
                <a:sym typeface="Open Sans"/>
              </a:rPr>
              <a:t>Frontend</a:t>
            </a:r>
            <a:r>
              <a:rPr lang="en-GB" sz="2400">
                <a:solidFill>
                  <a:schemeClr val="dk1"/>
                </a:solidFill>
                <a:latin typeface="Open Sans"/>
                <a:ea typeface="Open Sans"/>
                <a:cs typeface="Open Sans"/>
                <a:sym typeface="Open Sans"/>
              </a:rPr>
              <a:t> knows what data &amp; format will be sent from Backend and assumes they are valid</a:t>
            </a:r>
            <a:endParaRPr sz="2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Software Architecture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txBox="1"/>
          <p:nvPr/>
        </p:nvSpPr>
        <p:spPr>
          <a:xfrm>
            <a:off x="2447900" y="174850"/>
            <a:ext cx="45315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91" name="Google Shape;191;p30"/>
          <p:cNvPicPr preferRelativeResize="0"/>
          <p:nvPr/>
        </p:nvPicPr>
        <p:blipFill>
          <a:blip r:embed="rId3">
            <a:alphaModFix/>
          </a:blip>
          <a:stretch>
            <a:fillRect/>
          </a:stretch>
        </p:blipFill>
        <p:spPr>
          <a:xfrm>
            <a:off x="322426" y="357375"/>
            <a:ext cx="8342522" cy="44287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Frontend </a:t>
            </a:r>
            <a:r>
              <a:rPr lang="en-GB"/>
              <a:t>Technologies Used</a:t>
            </a:r>
            <a:endParaRPr/>
          </a:p>
        </p:txBody>
      </p:sp>
      <p:sp>
        <p:nvSpPr>
          <p:cNvPr id="197" name="Google Shape;197;p31"/>
          <p:cNvSpPr txBox="1"/>
          <p:nvPr>
            <p:ph idx="1" type="body"/>
          </p:nvPr>
        </p:nvSpPr>
        <p:spPr>
          <a:xfrm>
            <a:off x="311700" y="1066200"/>
            <a:ext cx="8652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React JS - Provide Web UI to let users uses the functions and </a:t>
            </a:r>
            <a:r>
              <a:rPr lang="en-GB"/>
              <a:t>retrieve</a:t>
            </a:r>
            <a:r>
              <a:rPr lang="en-GB"/>
              <a:t> data from backend with REST API</a:t>
            </a:r>
            <a:endParaRPr/>
          </a:p>
        </p:txBody>
      </p:sp>
      <p:pic>
        <p:nvPicPr>
          <p:cNvPr id="198" name="Google Shape;198;p31"/>
          <p:cNvPicPr preferRelativeResize="0"/>
          <p:nvPr/>
        </p:nvPicPr>
        <p:blipFill>
          <a:blip r:embed="rId3">
            <a:alphaModFix/>
          </a:blip>
          <a:stretch>
            <a:fillRect/>
          </a:stretch>
        </p:blipFill>
        <p:spPr>
          <a:xfrm>
            <a:off x="1724775" y="1812450"/>
            <a:ext cx="5759474" cy="2992750"/>
          </a:xfrm>
          <a:prstGeom prst="rect">
            <a:avLst/>
          </a:prstGeom>
          <a:noFill/>
          <a:ln>
            <a:noFill/>
          </a:ln>
        </p:spPr>
      </p:pic>
      <p:pic>
        <p:nvPicPr>
          <p:cNvPr id="199" name="Google Shape;199;p31"/>
          <p:cNvPicPr preferRelativeResize="0"/>
          <p:nvPr/>
        </p:nvPicPr>
        <p:blipFill>
          <a:blip r:embed="rId4">
            <a:alphaModFix/>
          </a:blip>
          <a:stretch>
            <a:fillRect/>
          </a:stretch>
        </p:blipFill>
        <p:spPr>
          <a:xfrm>
            <a:off x="7090212" y="212250"/>
            <a:ext cx="1664033" cy="934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2664975" y="554500"/>
            <a:ext cx="5922300" cy="932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Product Introduction - Fanlinc</a:t>
            </a:r>
            <a:endParaRPr/>
          </a:p>
        </p:txBody>
      </p:sp>
      <p:sp>
        <p:nvSpPr>
          <p:cNvPr id="70" name="Google Shape;70;p14"/>
          <p:cNvSpPr txBox="1"/>
          <p:nvPr/>
        </p:nvSpPr>
        <p:spPr>
          <a:xfrm>
            <a:off x="3674175" y="1431875"/>
            <a:ext cx="4913100" cy="74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GB" sz="4200">
                <a:solidFill>
                  <a:schemeClr val="dk1"/>
                </a:solidFill>
                <a:latin typeface="Economica"/>
                <a:ea typeface="Economica"/>
                <a:cs typeface="Economica"/>
                <a:sym typeface="Economica"/>
              </a:rPr>
              <a:t>Objective:</a:t>
            </a:r>
            <a:endParaRPr>
              <a:latin typeface="Open Sans"/>
              <a:ea typeface="Open Sans"/>
              <a:cs typeface="Open Sans"/>
              <a:sym typeface="Open Sans"/>
            </a:endParaRPr>
          </a:p>
        </p:txBody>
      </p:sp>
      <p:sp>
        <p:nvSpPr>
          <p:cNvPr id="71" name="Google Shape;71;p14"/>
          <p:cNvSpPr txBox="1"/>
          <p:nvPr/>
        </p:nvSpPr>
        <p:spPr>
          <a:xfrm>
            <a:off x="625275" y="2418900"/>
            <a:ext cx="7962000" cy="219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solidFill>
                  <a:srgbClr val="24292E"/>
                </a:solidFill>
                <a:highlight>
                  <a:srgbClr val="FFFFFF"/>
                </a:highlight>
                <a:latin typeface="Quicksand"/>
                <a:ea typeface="Quicksand"/>
                <a:cs typeface="Quicksand"/>
                <a:sym typeface="Quicksand"/>
              </a:rPr>
              <a:t>provide a platform for fans who share the same interest to forge meaningful connections between one another as well as assist them to hold events so that they can branch out their fandom, and enhance their relationship regardless of distance.</a:t>
            </a:r>
            <a:endParaRPr sz="1800">
              <a:latin typeface="Quicksand"/>
              <a:ea typeface="Quicksand"/>
              <a:cs typeface="Quicksand"/>
              <a:sym typeface="Quicksa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 Backend </a:t>
            </a:r>
            <a:r>
              <a:rPr lang="en-GB"/>
              <a:t>Technologies Used</a:t>
            </a:r>
            <a:endParaRPr/>
          </a:p>
        </p:txBody>
      </p:sp>
      <p:sp>
        <p:nvSpPr>
          <p:cNvPr id="205" name="Google Shape;205;p3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Backend Service: </a:t>
            </a:r>
            <a:endParaRPr/>
          </a:p>
          <a:p>
            <a:pPr indent="0" lvl="0" marL="0" rtl="0" algn="l">
              <a:spcBef>
                <a:spcPts val="1600"/>
              </a:spcBef>
              <a:spcAft>
                <a:spcPts val="0"/>
              </a:spcAft>
              <a:buClr>
                <a:schemeClr val="dk1"/>
              </a:buClr>
              <a:buSzPts val="1100"/>
              <a:buFont typeface="Arial"/>
              <a:buNone/>
            </a:pPr>
            <a:r>
              <a:rPr lang="en-GB"/>
              <a:t>Postman - Allow Backend to test if the api works;</a:t>
            </a:r>
            <a:endParaRPr/>
          </a:p>
          <a:p>
            <a:pPr indent="0" lvl="0" marL="0" rtl="0" algn="l">
              <a:spcBef>
                <a:spcPts val="1600"/>
              </a:spcBef>
              <a:spcAft>
                <a:spcPts val="0"/>
              </a:spcAft>
              <a:buClr>
                <a:schemeClr val="dk1"/>
              </a:buClr>
              <a:buSzPts val="1100"/>
              <a:buFont typeface="Arial"/>
              <a:buNone/>
            </a:pPr>
            <a:r>
              <a:rPr lang="en-GB"/>
              <a:t>Java Spring Framework - REST Controllers to accepts requests and services to process data.</a:t>
            </a:r>
            <a:endParaRPr/>
          </a:p>
          <a:p>
            <a:pPr indent="0" lvl="0" marL="0" rtl="0" algn="l">
              <a:spcBef>
                <a:spcPts val="1600"/>
              </a:spcBef>
              <a:spcAft>
                <a:spcPts val="1600"/>
              </a:spcAft>
              <a:buNone/>
            </a:pPr>
            <a:r>
              <a:t/>
            </a:r>
            <a:endParaRPr/>
          </a:p>
        </p:txBody>
      </p:sp>
      <p:pic>
        <p:nvPicPr>
          <p:cNvPr id="206" name="Google Shape;206;p32"/>
          <p:cNvPicPr preferRelativeResize="0"/>
          <p:nvPr/>
        </p:nvPicPr>
        <p:blipFill>
          <a:blip r:embed="rId3">
            <a:alphaModFix/>
          </a:blip>
          <a:stretch>
            <a:fillRect/>
          </a:stretch>
        </p:blipFill>
        <p:spPr>
          <a:xfrm>
            <a:off x="5103875" y="138600"/>
            <a:ext cx="3728423" cy="16015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3" name="Google Shape;213;p33"/>
          <p:cNvPicPr preferRelativeResize="0"/>
          <p:nvPr/>
        </p:nvPicPr>
        <p:blipFill>
          <a:blip r:embed="rId3">
            <a:alphaModFix/>
          </a:blip>
          <a:stretch>
            <a:fillRect/>
          </a:stretch>
        </p:blipFill>
        <p:spPr>
          <a:xfrm>
            <a:off x="2807075" y="440100"/>
            <a:ext cx="3529861" cy="42633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Technologies Used (Cont’d)</a:t>
            </a:r>
            <a:endParaRPr/>
          </a:p>
        </p:txBody>
      </p:sp>
      <p:sp>
        <p:nvSpPr>
          <p:cNvPr id="219" name="Google Shape;219;p3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Persistence: </a:t>
            </a:r>
            <a:endParaRPr/>
          </a:p>
          <a:p>
            <a:pPr indent="0" lvl="0" marL="0" rtl="0" algn="l">
              <a:spcBef>
                <a:spcPts val="1600"/>
              </a:spcBef>
              <a:spcAft>
                <a:spcPts val="0"/>
              </a:spcAft>
              <a:buNone/>
            </a:pPr>
            <a:r>
              <a:rPr lang="en-GB"/>
              <a:t>MySQL - Store traditional relational information, i.e. profiles and event records;</a:t>
            </a:r>
            <a:endParaRPr/>
          </a:p>
          <a:p>
            <a:pPr indent="0" lvl="0" marL="0" rtl="0" algn="l">
              <a:spcBef>
                <a:spcPts val="1600"/>
              </a:spcBef>
              <a:spcAft>
                <a:spcPts val="0"/>
              </a:spcAft>
              <a:buNone/>
            </a:pPr>
            <a:r>
              <a:rPr lang="en-GB"/>
              <a:t>AWS S3 - Store files which are difficult to store in the traditional RDBM, i.e. images</a:t>
            </a:r>
            <a:endParaRPr/>
          </a:p>
          <a:p>
            <a:pPr indent="0" lvl="0" marL="0" rtl="0" algn="l">
              <a:spcBef>
                <a:spcPts val="1600"/>
              </a:spcBef>
              <a:spcAft>
                <a:spcPts val="0"/>
              </a:spcAft>
              <a:buNone/>
            </a:pPr>
            <a:r>
              <a:rPr lang="en-GB"/>
              <a:t>Third Party </a:t>
            </a:r>
            <a:r>
              <a:rPr lang="en-GB"/>
              <a:t>Data Source: Allow web to access to external data simply uses reference instead of saving it in our database.</a:t>
            </a:r>
            <a:endParaRPr/>
          </a:p>
          <a:p>
            <a:pPr indent="0" lvl="0" marL="0" rtl="0" algn="l">
              <a:spcBef>
                <a:spcPts val="1600"/>
              </a:spcBef>
              <a:spcAft>
                <a:spcPts val="0"/>
              </a:spcAft>
              <a:buClr>
                <a:schemeClr val="dk1"/>
              </a:buClr>
              <a:buSzPts val="1100"/>
              <a:buFont typeface="Arial"/>
              <a:buNone/>
            </a:pPr>
            <a:r>
              <a:rPr lang="en-GB"/>
              <a:t>Google Map APIs - Provides location info and web js map on our site </a:t>
            </a:r>
            <a:endParaRPr/>
          </a:p>
          <a:p>
            <a:pPr indent="0" lvl="0" marL="0" rtl="0" algn="l">
              <a:spcBef>
                <a:spcPts val="1600"/>
              </a:spcBef>
              <a:spcAft>
                <a:spcPts val="1600"/>
              </a:spcAft>
              <a:buNone/>
            </a:pPr>
            <a:r>
              <a:t/>
            </a:r>
            <a:endParaRPr/>
          </a:p>
        </p:txBody>
      </p:sp>
      <p:pic>
        <p:nvPicPr>
          <p:cNvPr id="220" name="Google Shape;220;p34"/>
          <p:cNvPicPr preferRelativeResize="0"/>
          <p:nvPr/>
        </p:nvPicPr>
        <p:blipFill>
          <a:blip r:embed="rId3">
            <a:alphaModFix/>
          </a:blip>
          <a:stretch>
            <a:fillRect/>
          </a:stretch>
        </p:blipFill>
        <p:spPr>
          <a:xfrm>
            <a:off x="6951578" y="146525"/>
            <a:ext cx="1880722" cy="1410524"/>
          </a:xfrm>
          <a:prstGeom prst="rect">
            <a:avLst/>
          </a:prstGeom>
          <a:noFill/>
          <a:ln>
            <a:noFill/>
          </a:ln>
        </p:spPr>
      </p:pic>
      <p:pic>
        <p:nvPicPr>
          <p:cNvPr id="221" name="Google Shape;221;p34"/>
          <p:cNvPicPr preferRelativeResize="0"/>
          <p:nvPr/>
        </p:nvPicPr>
        <p:blipFill>
          <a:blip r:embed="rId4">
            <a:alphaModFix/>
          </a:blip>
          <a:stretch>
            <a:fillRect/>
          </a:stretch>
        </p:blipFill>
        <p:spPr>
          <a:xfrm>
            <a:off x="5698000" y="146525"/>
            <a:ext cx="1410525" cy="1410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8" name="Google Shape;228;p35"/>
          <p:cNvPicPr preferRelativeResize="0"/>
          <p:nvPr/>
        </p:nvPicPr>
        <p:blipFill>
          <a:blip r:embed="rId3">
            <a:alphaModFix/>
          </a:blip>
          <a:stretch>
            <a:fillRect/>
          </a:stretch>
        </p:blipFill>
        <p:spPr>
          <a:xfrm>
            <a:off x="262700" y="315925"/>
            <a:ext cx="3188150" cy="3470474"/>
          </a:xfrm>
          <a:prstGeom prst="rect">
            <a:avLst/>
          </a:prstGeom>
          <a:noFill/>
          <a:ln>
            <a:noFill/>
          </a:ln>
        </p:spPr>
      </p:pic>
      <p:pic>
        <p:nvPicPr>
          <p:cNvPr id="229" name="Google Shape;229;p35"/>
          <p:cNvPicPr preferRelativeResize="0"/>
          <p:nvPr/>
        </p:nvPicPr>
        <p:blipFill>
          <a:blip r:embed="rId4">
            <a:alphaModFix/>
          </a:blip>
          <a:stretch>
            <a:fillRect/>
          </a:stretch>
        </p:blipFill>
        <p:spPr>
          <a:xfrm>
            <a:off x="4459425" y="315925"/>
            <a:ext cx="3705748" cy="2470476"/>
          </a:xfrm>
          <a:prstGeom prst="rect">
            <a:avLst/>
          </a:prstGeom>
          <a:noFill/>
          <a:ln>
            <a:noFill/>
          </a:ln>
        </p:spPr>
      </p:pic>
      <p:pic>
        <p:nvPicPr>
          <p:cNvPr id="230" name="Google Shape;230;p35"/>
          <p:cNvPicPr preferRelativeResize="0"/>
          <p:nvPr/>
        </p:nvPicPr>
        <p:blipFill>
          <a:blip r:embed="rId5">
            <a:alphaModFix/>
          </a:blip>
          <a:stretch>
            <a:fillRect/>
          </a:stretch>
        </p:blipFill>
        <p:spPr>
          <a:xfrm>
            <a:off x="3792300" y="2872700"/>
            <a:ext cx="5040000" cy="1706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Technical Challenges</a:t>
            </a:r>
            <a:endParaRPr/>
          </a:p>
        </p:txBody>
      </p:sp>
      <p:sp>
        <p:nvSpPr>
          <p:cNvPr id="236" name="Google Shape;236;p3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Quicksand"/>
              <a:buChar char="●"/>
            </a:pPr>
            <a:r>
              <a:rPr lang="en-GB" sz="2400">
                <a:latin typeface="Quicksand"/>
                <a:ea typeface="Quicksand"/>
                <a:cs typeface="Quicksand"/>
                <a:sym typeface="Quicksand"/>
              </a:rPr>
              <a:t>Lack of </a:t>
            </a:r>
            <a:r>
              <a:rPr lang="en-GB" sz="2400">
                <a:latin typeface="Quicksand"/>
                <a:ea typeface="Quicksand"/>
                <a:cs typeface="Quicksand"/>
                <a:sym typeface="Quicksand"/>
              </a:rPr>
              <a:t>Familiarity</a:t>
            </a:r>
            <a:r>
              <a:rPr lang="en-GB" sz="2400">
                <a:latin typeface="Quicksand"/>
                <a:ea typeface="Quicksand"/>
                <a:cs typeface="Quicksand"/>
                <a:sym typeface="Quicksand"/>
              </a:rPr>
              <a:t> and Experience (Frontend &amp; Backend)</a:t>
            </a:r>
            <a:endParaRPr sz="2400">
              <a:latin typeface="Quicksand"/>
              <a:ea typeface="Quicksand"/>
              <a:cs typeface="Quicksand"/>
              <a:sym typeface="Quicksand"/>
            </a:endParaRPr>
          </a:p>
          <a:p>
            <a:pPr indent="-381000" lvl="0" marL="457200" rtl="0" algn="l">
              <a:spcBef>
                <a:spcPts val="0"/>
              </a:spcBef>
              <a:spcAft>
                <a:spcPts val="0"/>
              </a:spcAft>
              <a:buSzPts val="2400"/>
              <a:buFont typeface="Quicksand"/>
              <a:buChar char="●"/>
            </a:pPr>
            <a:r>
              <a:rPr lang="en-GB" sz="2400">
                <a:latin typeface="Quicksand"/>
                <a:ea typeface="Quicksand"/>
                <a:cs typeface="Quicksand"/>
                <a:sym typeface="Quicksand"/>
              </a:rPr>
              <a:t>Database Synchronization</a:t>
            </a:r>
            <a:endParaRPr sz="2400">
              <a:latin typeface="Quicksand"/>
              <a:ea typeface="Quicksand"/>
              <a:cs typeface="Quicksand"/>
              <a:sym typeface="Quicksand"/>
            </a:endParaRPr>
          </a:p>
          <a:p>
            <a:pPr indent="-381000" lvl="0" marL="457200" rtl="0" algn="l">
              <a:spcBef>
                <a:spcPts val="0"/>
              </a:spcBef>
              <a:spcAft>
                <a:spcPts val="0"/>
              </a:spcAft>
              <a:buSzPts val="2400"/>
              <a:buFont typeface="Quicksand"/>
              <a:buChar char="●"/>
            </a:pPr>
            <a:r>
              <a:rPr lang="en-GB" sz="2400">
                <a:latin typeface="Quicksand"/>
                <a:ea typeface="Quicksand"/>
                <a:cs typeface="Quicksand"/>
                <a:sym typeface="Quicksand"/>
              </a:rPr>
              <a:t>Establish Relationship Between Entities</a:t>
            </a:r>
            <a:endParaRPr sz="2400">
              <a:latin typeface="Quicksand"/>
              <a:ea typeface="Quicksand"/>
              <a:cs typeface="Quicksand"/>
              <a:sym typeface="Quicksand"/>
            </a:endParaRPr>
          </a:p>
          <a:p>
            <a:pPr indent="-381000" lvl="0" marL="457200" rtl="0" algn="l">
              <a:spcBef>
                <a:spcPts val="0"/>
              </a:spcBef>
              <a:spcAft>
                <a:spcPts val="0"/>
              </a:spcAft>
              <a:buSzPts val="2400"/>
              <a:buFont typeface="Quicksand"/>
              <a:buChar char="●"/>
            </a:pPr>
            <a:r>
              <a:rPr lang="en-GB" sz="2400">
                <a:latin typeface="Quicksand"/>
                <a:ea typeface="Quicksand"/>
                <a:cs typeface="Quicksand"/>
                <a:sym typeface="Quicksand"/>
              </a:rPr>
              <a:t>Frontend Framework</a:t>
            </a:r>
            <a:endParaRPr sz="2400">
              <a:latin typeface="Quicksand"/>
              <a:ea typeface="Quicksand"/>
              <a:cs typeface="Quicksand"/>
              <a:sym typeface="Quicksand"/>
            </a:endParaRPr>
          </a:p>
          <a:p>
            <a:pPr indent="-381000" lvl="0" marL="457200" rtl="0" algn="l">
              <a:spcBef>
                <a:spcPts val="0"/>
              </a:spcBef>
              <a:spcAft>
                <a:spcPts val="0"/>
              </a:spcAft>
              <a:buSzPts val="2400"/>
              <a:buFont typeface="Quicksand"/>
              <a:buChar char="●"/>
            </a:pPr>
            <a:r>
              <a:rPr lang="en-GB" sz="2400">
                <a:latin typeface="Quicksand"/>
                <a:ea typeface="Quicksand"/>
                <a:cs typeface="Quicksand"/>
                <a:sym typeface="Quicksand"/>
              </a:rPr>
              <a:t>Storage of image files</a:t>
            </a:r>
            <a:endParaRPr sz="2400">
              <a:latin typeface="Quicksand"/>
              <a:ea typeface="Quicksand"/>
              <a:cs typeface="Quicksand"/>
              <a:sym typeface="Quicksan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7"/>
          <p:cNvSpPr txBox="1"/>
          <p:nvPr>
            <p:ph type="title"/>
          </p:nvPr>
        </p:nvSpPr>
        <p:spPr>
          <a:xfrm>
            <a:off x="311700" y="957125"/>
            <a:ext cx="8520600" cy="21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73475"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Fanlinc</a:t>
            </a:r>
            <a:endParaRPr/>
          </a:p>
        </p:txBody>
      </p:sp>
      <p:pic>
        <p:nvPicPr>
          <p:cNvPr id="77" name="Google Shape;77;p15"/>
          <p:cNvPicPr preferRelativeResize="0"/>
          <p:nvPr/>
        </p:nvPicPr>
        <p:blipFill>
          <a:blip r:embed="rId3">
            <a:alphaModFix/>
          </a:blip>
          <a:stretch>
            <a:fillRect/>
          </a:stretch>
        </p:blipFill>
        <p:spPr>
          <a:xfrm>
            <a:off x="3836200" y="315925"/>
            <a:ext cx="5118574" cy="4683349"/>
          </a:xfrm>
          <a:prstGeom prst="rect">
            <a:avLst/>
          </a:prstGeom>
          <a:noFill/>
          <a:ln>
            <a:noFill/>
          </a:ln>
        </p:spPr>
      </p:pic>
      <p:sp>
        <p:nvSpPr>
          <p:cNvPr id="78" name="Google Shape;78;p15"/>
          <p:cNvSpPr txBox="1"/>
          <p:nvPr/>
        </p:nvSpPr>
        <p:spPr>
          <a:xfrm>
            <a:off x="73475" y="1273625"/>
            <a:ext cx="3894300" cy="23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Quicksand"/>
                <a:ea typeface="Quicksand"/>
                <a:cs typeface="Quicksand"/>
                <a:sym typeface="Quicksand"/>
              </a:rPr>
              <a:t>Three </a:t>
            </a:r>
            <a:r>
              <a:rPr lang="en-GB" sz="2400">
                <a:latin typeface="Quicksand"/>
                <a:ea typeface="Quicksand"/>
                <a:cs typeface="Quicksand"/>
                <a:sym typeface="Quicksand"/>
              </a:rPr>
              <a:t>fundamental</a:t>
            </a:r>
            <a:r>
              <a:rPr lang="en-GB" sz="2400">
                <a:latin typeface="Quicksand"/>
                <a:ea typeface="Quicksand"/>
                <a:cs typeface="Quicksand"/>
                <a:sym typeface="Quicksand"/>
              </a:rPr>
              <a:t> elements:</a:t>
            </a:r>
            <a:endParaRPr sz="2400">
              <a:latin typeface="Quicksand"/>
              <a:ea typeface="Quicksand"/>
              <a:cs typeface="Quicksand"/>
              <a:sym typeface="Quicksand"/>
            </a:endParaRPr>
          </a:p>
          <a:p>
            <a:pPr indent="-381000" lvl="0" marL="457200" rtl="0" algn="l">
              <a:spcBef>
                <a:spcPts val="0"/>
              </a:spcBef>
              <a:spcAft>
                <a:spcPts val="0"/>
              </a:spcAft>
              <a:buSzPts val="2400"/>
              <a:buFont typeface="Quicksand"/>
              <a:buChar char="-"/>
            </a:pPr>
            <a:r>
              <a:rPr lang="en-GB" sz="2400">
                <a:latin typeface="Quicksand"/>
                <a:ea typeface="Quicksand"/>
                <a:cs typeface="Quicksand"/>
                <a:sym typeface="Quicksand"/>
              </a:rPr>
              <a:t>User</a:t>
            </a:r>
            <a:endParaRPr sz="2400">
              <a:latin typeface="Quicksand"/>
              <a:ea typeface="Quicksand"/>
              <a:cs typeface="Quicksand"/>
              <a:sym typeface="Quicksand"/>
            </a:endParaRPr>
          </a:p>
          <a:p>
            <a:pPr indent="-381000" lvl="0" marL="457200" rtl="0" algn="l">
              <a:spcBef>
                <a:spcPts val="0"/>
              </a:spcBef>
              <a:spcAft>
                <a:spcPts val="0"/>
              </a:spcAft>
              <a:buSzPts val="2400"/>
              <a:buFont typeface="Quicksand"/>
              <a:buChar char="-"/>
            </a:pPr>
            <a:r>
              <a:rPr lang="en-GB" sz="2400">
                <a:latin typeface="Quicksand"/>
                <a:ea typeface="Quicksand"/>
                <a:cs typeface="Quicksand"/>
                <a:sym typeface="Quicksand"/>
              </a:rPr>
              <a:t>Fandom</a:t>
            </a:r>
            <a:endParaRPr sz="2400">
              <a:latin typeface="Quicksand"/>
              <a:ea typeface="Quicksand"/>
              <a:cs typeface="Quicksand"/>
              <a:sym typeface="Quicksand"/>
            </a:endParaRPr>
          </a:p>
          <a:p>
            <a:pPr indent="-381000" lvl="0" marL="457200" rtl="0" algn="l">
              <a:spcBef>
                <a:spcPts val="0"/>
              </a:spcBef>
              <a:spcAft>
                <a:spcPts val="0"/>
              </a:spcAft>
              <a:buSzPts val="2400"/>
              <a:buFont typeface="Quicksand"/>
              <a:buChar char="-"/>
            </a:pPr>
            <a:r>
              <a:rPr lang="en-GB" sz="2400">
                <a:latin typeface="Quicksand"/>
                <a:ea typeface="Quicksand"/>
                <a:cs typeface="Quicksand"/>
                <a:sym typeface="Quicksand"/>
              </a:rPr>
              <a:t>Event</a:t>
            </a:r>
            <a:endParaRPr sz="2400">
              <a:latin typeface="Quicksand"/>
              <a:ea typeface="Quicksand"/>
              <a:cs typeface="Quicksand"/>
              <a:sym typeface="Quicksa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Feature #1</a:t>
            </a:r>
            <a:endParaRPr/>
          </a:p>
        </p:txBody>
      </p:sp>
      <p:sp>
        <p:nvSpPr>
          <p:cNvPr id="84" name="Google Shape;84;p16"/>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Map</a:t>
            </a:r>
            <a:endParaRPr/>
          </a:p>
        </p:txBody>
      </p:sp>
      <p:sp>
        <p:nvSpPr>
          <p:cNvPr id="85" name="Google Shape;85;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GB"/>
              <a:t>Display event location</a:t>
            </a:r>
            <a:endParaRPr/>
          </a:p>
          <a:p>
            <a:pPr indent="-342900" lvl="0" marL="457200" rtl="0" algn="l">
              <a:spcBef>
                <a:spcPts val="0"/>
              </a:spcBef>
              <a:spcAft>
                <a:spcPts val="0"/>
              </a:spcAft>
              <a:buSzPts val="1800"/>
              <a:buChar char="●"/>
            </a:pPr>
            <a:r>
              <a:rPr lang="en-GB"/>
              <a:t>Mark on map to help users find the location easily.</a:t>
            </a:r>
            <a:endParaRPr/>
          </a:p>
        </p:txBody>
      </p:sp>
      <p:pic>
        <p:nvPicPr>
          <p:cNvPr id="86" name="Google Shape;86;p16"/>
          <p:cNvPicPr preferRelativeResize="0"/>
          <p:nvPr/>
        </p:nvPicPr>
        <p:blipFill>
          <a:blip r:embed="rId3">
            <a:alphaModFix/>
          </a:blip>
          <a:stretch>
            <a:fillRect/>
          </a:stretch>
        </p:blipFill>
        <p:spPr>
          <a:xfrm>
            <a:off x="4572000" y="0"/>
            <a:ext cx="4572000" cy="30479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Feature #2</a:t>
            </a:r>
            <a:endParaRPr/>
          </a:p>
        </p:txBody>
      </p:sp>
      <p:sp>
        <p:nvSpPr>
          <p:cNvPr id="92" name="Google Shape;92;p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GB"/>
              <a:t>Nice and clean layout</a:t>
            </a:r>
            <a:endParaRPr/>
          </a:p>
          <a:p>
            <a:pPr indent="-342900" lvl="0" marL="457200" rtl="0" algn="l">
              <a:spcBef>
                <a:spcPts val="0"/>
              </a:spcBef>
              <a:spcAft>
                <a:spcPts val="0"/>
              </a:spcAft>
              <a:buSzPts val="1800"/>
              <a:buChar char="●"/>
            </a:pPr>
            <a:r>
              <a:rPr lang="en-GB"/>
              <a:t>Effective Navigation</a:t>
            </a:r>
            <a:endParaRPr/>
          </a:p>
          <a:p>
            <a:pPr indent="-342900" lvl="0" marL="457200" rtl="0" algn="l">
              <a:spcBef>
                <a:spcPts val="0"/>
              </a:spcBef>
              <a:spcAft>
                <a:spcPts val="0"/>
              </a:spcAft>
              <a:buSzPts val="1800"/>
              <a:buChar char="●"/>
            </a:pPr>
            <a:r>
              <a:rPr lang="en-GB"/>
              <a:t>Contrasting Colour Scheme</a:t>
            </a:r>
            <a:endParaRPr/>
          </a:p>
        </p:txBody>
      </p:sp>
      <p:sp>
        <p:nvSpPr>
          <p:cNvPr id="93" name="Google Shape;93;p17"/>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Front End Design</a:t>
            </a:r>
            <a:endParaRPr/>
          </a:p>
        </p:txBody>
      </p:sp>
      <p:pic>
        <p:nvPicPr>
          <p:cNvPr id="94" name="Google Shape;94;p17"/>
          <p:cNvPicPr preferRelativeResize="0"/>
          <p:nvPr/>
        </p:nvPicPr>
        <p:blipFill>
          <a:blip r:embed="rId3">
            <a:alphaModFix/>
          </a:blip>
          <a:stretch>
            <a:fillRect/>
          </a:stretch>
        </p:blipFill>
        <p:spPr>
          <a:xfrm>
            <a:off x="4572000" y="0"/>
            <a:ext cx="4572000" cy="304800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Feature #3</a:t>
            </a:r>
            <a:endParaRPr/>
          </a:p>
        </p:txBody>
      </p:sp>
      <p:sp>
        <p:nvSpPr>
          <p:cNvPr id="100" name="Google Shape;100;p18"/>
          <p:cNvSpPr txBox="1"/>
          <p:nvPr>
            <p:ph idx="2" type="body"/>
          </p:nvPr>
        </p:nvSpPr>
        <p:spPr>
          <a:xfrm>
            <a:off x="4939500" y="2032950"/>
            <a:ext cx="4045200" cy="148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457200" rtl="0" algn="l">
              <a:spcBef>
                <a:spcPts val="1600"/>
              </a:spcBef>
              <a:spcAft>
                <a:spcPts val="0"/>
              </a:spcAft>
              <a:buClr>
                <a:schemeClr val="dk1"/>
              </a:buClr>
              <a:buSzPts val="1100"/>
              <a:buFont typeface="Arial"/>
              <a:buNone/>
            </a:pPr>
            <a:r>
              <a:t/>
            </a:r>
            <a:endParaRPr/>
          </a:p>
          <a:p>
            <a:pPr indent="-342900" lvl="0" marL="457200" rtl="0" algn="l">
              <a:spcBef>
                <a:spcPts val="1600"/>
              </a:spcBef>
              <a:spcAft>
                <a:spcPts val="0"/>
              </a:spcAft>
              <a:buSzPts val="1800"/>
              <a:buChar char="●"/>
            </a:pPr>
            <a:r>
              <a:rPr lang="en-GB"/>
              <a:t>Frontend web page can render image from Cloud Storage</a:t>
            </a:r>
            <a:endParaRPr/>
          </a:p>
          <a:p>
            <a:pPr indent="-342900" lvl="0" marL="457200" rtl="0" algn="l">
              <a:spcBef>
                <a:spcPts val="0"/>
              </a:spcBef>
              <a:spcAft>
                <a:spcPts val="0"/>
              </a:spcAft>
              <a:buSzPts val="1800"/>
              <a:buChar char="●"/>
            </a:pPr>
            <a:r>
              <a:rPr lang="en-GB"/>
              <a:t>Allow user use customized picture as their avatar</a:t>
            </a:r>
            <a:endParaRPr/>
          </a:p>
          <a:p>
            <a:pPr indent="0" lvl="0" marL="0" rtl="0" algn="l">
              <a:spcBef>
                <a:spcPts val="1600"/>
              </a:spcBef>
              <a:spcAft>
                <a:spcPts val="1600"/>
              </a:spcAft>
              <a:buNone/>
            </a:pPr>
            <a:r>
              <a:t/>
            </a:r>
            <a:endParaRPr/>
          </a:p>
        </p:txBody>
      </p:sp>
      <p:sp>
        <p:nvSpPr>
          <p:cNvPr id="101" name="Google Shape;101;p18"/>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Image </a:t>
            </a:r>
            <a:r>
              <a:rPr lang="en-GB"/>
              <a:t>Synthesis</a:t>
            </a:r>
            <a:endParaRPr/>
          </a:p>
        </p:txBody>
      </p:sp>
      <p:pic>
        <p:nvPicPr>
          <p:cNvPr id="102" name="Google Shape;102;p18"/>
          <p:cNvPicPr preferRelativeResize="0"/>
          <p:nvPr/>
        </p:nvPicPr>
        <p:blipFill>
          <a:blip r:embed="rId3">
            <a:alphaModFix/>
          </a:blip>
          <a:stretch>
            <a:fillRect/>
          </a:stretch>
        </p:blipFill>
        <p:spPr>
          <a:xfrm>
            <a:off x="4572000" y="0"/>
            <a:ext cx="4572001" cy="2769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a:t>
            </a:r>
            <a:r>
              <a:rPr lang="en-GB"/>
              <a:t>emo Time</a:t>
            </a:r>
            <a:endParaRPr/>
          </a:p>
        </p:txBody>
      </p:sp>
      <p:sp>
        <p:nvSpPr>
          <p:cNvPr id="108" name="Google Shape;108;p19"/>
          <p:cNvSpPr txBox="1"/>
          <p:nvPr/>
        </p:nvSpPr>
        <p:spPr>
          <a:xfrm>
            <a:off x="3588000" y="3048500"/>
            <a:ext cx="1968000" cy="5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latin typeface="Economica"/>
                <a:ea typeface="Economica"/>
                <a:cs typeface="Economica"/>
                <a:sym typeface="Economica"/>
                <a:hlinkClick r:id="rId3"/>
              </a:rPr>
              <a:t>Let’s have a look at our website!</a:t>
            </a:r>
            <a:endParaRPr>
              <a:latin typeface="Economica"/>
              <a:ea typeface="Economica"/>
              <a:cs typeface="Economica"/>
              <a:sym typeface="Economic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Team Introduction</a:t>
            </a:r>
            <a:endParaRPr/>
          </a:p>
        </p:txBody>
      </p:sp>
      <p:sp>
        <p:nvSpPr>
          <p:cNvPr id="114" name="Google Shape;114;p20"/>
          <p:cNvSpPr txBox="1"/>
          <p:nvPr>
            <p:ph idx="1" type="body"/>
          </p:nvPr>
        </p:nvSpPr>
        <p:spPr>
          <a:xfrm>
            <a:off x="311700" y="2398050"/>
            <a:ext cx="3999900" cy="21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Diego He</a:t>
            </a:r>
            <a:endParaRPr/>
          </a:p>
          <a:p>
            <a:pPr indent="0" lvl="0" marL="0" rtl="0" algn="l">
              <a:spcBef>
                <a:spcPts val="1600"/>
              </a:spcBef>
              <a:spcAft>
                <a:spcPts val="0"/>
              </a:spcAft>
              <a:buNone/>
            </a:pPr>
            <a:r>
              <a:rPr lang="en-GB"/>
              <a:t>Jiasong Liang</a:t>
            </a:r>
            <a:endParaRPr/>
          </a:p>
          <a:p>
            <a:pPr indent="0" lvl="0" marL="0" rtl="0" algn="l">
              <a:spcBef>
                <a:spcPts val="1600"/>
              </a:spcBef>
              <a:spcAft>
                <a:spcPts val="1600"/>
              </a:spcAft>
              <a:buNone/>
            </a:pPr>
            <a:r>
              <a:rPr lang="en-GB"/>
              <a:t>Chengyu Xin</a:t>
            </a:r>
            <a:endParaRPr/>
          </a:p>
        </p:txBody>
      </p:sp>
      <p:sp>
        <p:nvSpPr>
          <p:cNvPr id="115" name="Google Shape;115;p20"/>
          <p:cNvSpPr txBox="1"/>
          <p:nvPr>
            <p:ph idx="2" type="body"/>
          </p:nvPr>
        </p:nvSpPr>
        <p:spPr>
          <a:xfrm>
            <a:off x="4832400" y="2397925"/>
            <a:ext cx="3999900" cy="21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Cheng Gao</a:t>
            </a:r>
            <a:endParaRPr/>
          </a:p>
          <a:p>
            <a:pPr indent="0" lvl="0" marL="0" rtl="0" algn="l">
              <a:spcBef>
                <a:spcPts val="1600"/>
              </a:spcBef>
              <a:spcAft>
                <a:spcPts val="0"/>
              </a:spcAft>
              <a:buNone/>
            </a:pPr>
            <a:r>
              <a:rPr lang="en-GB"/>
              <a:t>Hongming Li</a:t>
            </a:r>
            <a:endParaRPr/>
          </a:p>
          <a:p>
            <a:pPr indent="0" lvl="0" marL="0" rtl="0" algn="l">
              <a:spcBef>
                <a:spcPts val="1600"/>
              </a:spcBef>
              <a:spcAft>
                <a:spcPts val="0"/>
              </a:spcAft>
              <a:buNone/>
            </a:pPr>
            <a:r>
              <a:rPr lang="en-GB"/>
              <a:t>Chengyu Xin</a:t>
            </a:r>
            <a:endParaRPr/>
          </a:p>
          <a:p>
            <a:pPr indent="0" lvl="0" marL="0" rtl="0" algn="l">
              <a:spcBef>
                <a:spcPts val="1600"/>
              </a:spcBef>
              <a:spcAft>
                <a:spcPts val="1600"/>
              </a:spcAft>
              <a:buNone/>
            </a:pPr>
            <a:r>
              <a:rPr lang="en-GB"/>
              <a:t>Xinzheng Xu</a:t>
            </a:r>
            <a:endParaRPr/>
          </a:p>
        </p:txBody>
      </p:sp>
      <p:sp>
        <p:nvSpPr>
          <p:cNvPr id="116" name="Google Shape;116;p20"/>
          <p:cNvSpPr txBox="1"/>
          <p:nvPr>
            <p:ph idx="4294967295" type="subTitle"/>
          </p:nvPr>
        </p:nvSpPr>
        <p:spPr>
          <a:xfrm>
            <a:off x="289050" y="1147225"/>
            <a:ext cx="4045200" cy="107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Front End</a:t>
            </a:r>
            <a:endParaRPr/>
          </a:p>
        </p:txBody>
      </p:sp>
      <p:sp>
        <p:nvSpPr>
          <p:cNvPr id="117" name="Google Shape;117;p20"/>
          <p:cNvSpPr txBox="1"/>
          <p:nvPr>
            <p:ph idx="4294967295" type="subTitle"/>
          </p:nvPr>
        </p:nvSpPr>
        <p:spPr>
          <a:xfrm>
            <a:off x="4809750" y="1147225"/>
            <a:ext cx="4045200" cy="107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Back End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Team Communication - Discord</a:t>
            </a:r>
            <a:endParaRPr/>
          </a:p>
        </p:txBody>
      </p:sp>
      <p:sp>
        <p:nvSpPr>
          <p:cNvPr id="123" name="Google Shape;123;p21"/>
          <p:cNvSpPr txBox="1"/>
          <p:nvPr/>
        </p:nvSpPr>
        <p:spPr>
          <a:xfrm>
            <a:off x="450900" y="1085475"/>
            <a:ext cx="4813200" cy="1042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Open Sans"/>
              <a:buChar char="●"/>
            </a:pPr>
            <a:r>
              <a:rPr lang="en-GB" sz="2400">
                <a:latin typeface="Open Sans"/>
                <a:ea typeface="Open Sans"/>
                <a:cs typeface="Open Sans"/>
                <a:sym typeface="Open Sans"/>
              </a:rPr>
              <a:t>Discussion</a:t>
            </a:r>
            <a:endParaRPr sz="2400">
              <a:latin typeface="Open Sans"/>
              <a:ea typeface="Open Sans"/>
              <a:cs typeface="Open Sans"/>
              <a:sym typeface="Open Sans"/>
            </a:endParaRPr>
          </a:p>
          <a:p>
            <a:pPr indent="-381000" lvl="0" marL="457200" rtl="0" algn="l">
              <a:spcBef>
                <a:spcPts val="0"/>
              </a:spcBef>
              <a:spcAft>
                <a:spcPts val="0"/>
              </a:spcAft>
              <a:buSzPts val="2400"/>
              <a:buFont typeface="Open Sans"/>
              <a:buChar char="●"/>
            </a:pPr>
            <a:r>
              <a:rPr lang="en-GB" sz="2400">
                <a:latin typeface="Open Sans"/>
                <a:ea typeface="Open Sans"/>
                <a:cs typeface="Open Sans"/>
                <a:sym typeface="Open Sans"/>
              </a:rPr>
              <a:t>Online Resource Sharing</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p:txBody>
      </p:sp>
      <p:pic>
        <p:nvPicPr>
          <p:cNvPr id="124" name="Google Shape;124;p21"/>
          <p:cNvPicPr preferRelativeResize="0"/>
          <p:nvPr/>
        </p:nvPicPr>
        <p:blipFill>
          <a:blip r:embed="rId3">
            <a:alphaModFix/>
          </a:blip>
          <a:stretch>
            <a:fillRect/>
          </a:stretch>
        </p:blipFill>
        <p:spPr>
          <a:xfrm>
            <a:off x="5074450" y="1251725"/>
            <a:ext cx="1547300" cy="3350377"/>
          </a:xfrm>
          <a:prstGeom prst="rect">
            <a:avLst/>
          </a:prstGeom>
          <a:noFill/>
          <a:ln>
            <a:noFill/>
          </a:ln>
        </p:spPr>
      </p:pic>
      <p:pic>
        <p:nvPicPr>
          <p:cNvPr id="125" name="Google Shape;125;p21"/>
          <p:cNvPicPr preferRelativeResize="0"/>
          <p:nvPr/>
        </p:nvPicPr>
        <p:blipFill>
          <a:blip r:embed="rId4">
            <a:alphaModFix/>
          </a:blip>
          <a:stretch>
            <a:fillRect/>
          </a:stretch>
        </p:blipFill>
        <p:spPr>
          <a:xfrm>
            <a:off x="7125250" y="1251731"/>
            <a:ext cx="1547300" cy="3350359"/>
          </a:xfrm>
          <a:prstGeom prst="rect">
            <a:avLst/>
          </a:prstGeom>
          <a:noFill/>
          <a:ln>
            <a:noFill/>
          </a:ln>
        </p:spPr>
      </p:pic>
      <p:pic>
        <p:nvPicPr>
          <p:cNvPr id="126" name="Google Shape;126;p21"/>
          <p:cNvPicPr preferRelativeResize="0"/>
          <p:nvPr/>
        </p:nvPicPr>
        <p:blipFill rotWithShape="1">
          <a:blip r:embed="rId5">
            <a:alphaModFix/>
          </a:blip>
          <a:srcRect b="0" l="0" r="0" t="49786"/>
          <a:stretch/>
        </p:blipFill>
        <p:spPr>
          <a:xfrm>
            <a:off x="1836188" y="2381200"/>
            <a:ext cx="2042626" cy="22209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